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slideLayouts/slideLayout5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72" r:id="rId3"/>
    <p:sldMasterId id="2147483686" r:id="rId4"/>
    <p:sldMasterId id="2147483693" r:id="rId5"/>
    <p:sldMasterId id="2147483700" r:id="rId6"/>
    <p:sldMasterId id="2147483707" r:id="rId7"/>
    <p:sldMasterId id="2147483721" r:id="rId8"/>
    <p:sldMasterId id="2147483714" r:id="rId9"/>
    <p:sldMasterId id="2147483728" r:id="rId10"/>
    <p:sldMasterId id="2147483735" r:id="rId11"/>
  </p:sldMasterIdLst>
  <p:notesMasterIdLst>
    <p:notesMasterId r:id="rId22"/>
  </p:notesMasterIdLst>
  <p:sldIdLst>
    <p:sldId id="256" r:id="rId12"/>
    <p:sldId id="259" r:id="rId13"/>
    <p:sldId id="257" r:id="rId14"/>
    <p:sldId id="282" r:id="rId15"/>
    <p:sldId id="280" r:id="rId16"/>
    <p:sldId id="284" r:id="rId17"/>
    <p:sldId id="281" r:id="rId18"/>
    <p:sldId id="286" r:id="rId19"/>
    <p:sldId id="278" r:id="rId20"/>
    <p:sldId id="26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w Zealand" initials="NZ" lastIdx="1" clrIdx="0">
    <p:extLst>
      <p:ext uri="{19B8F6BF-5375-455C-9EA6-DF929625EA0E}">
        <p15:presenceInfo xmlns:p15="http://schemas.microsoft.com/office/powerpoint/2012/main" userId="New Zealan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64B"/>
    <a:srgbClr val="BDDC50"/>
    <a:srgbClr val="AAD346"/>
    <a:srgbClr val="A6D144"/>
    <a:srgbClr val="A4D23C"/>
    <a:srgbClr val="007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59"/>
    <p:restoredTop sz="94619"/>
  </p:normalViewPr>
  <p:slideViewPr>
    <p:cSldViewPr snapToGrid="0" snapToObjects="1" showGuides="1">
      <p:cViewPr varScale="1">
        <p:scale>
          <a:sx n="108" d="100"/>
          <a:sy n="108" d="100"/>
        </p:scale>
        <p:origin x="1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0" d="100"/>
          <a:sy n="130" d="100"/>
        </p:scale>
        <p:origin x="18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5439-0F54-3641-B2DE-A7B78B42053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DA1B5-3367-AE4B-9D53-2A443A191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0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98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6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rule YES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FD66-FE28-FC44-882F-C419036589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E6D94-B195-F046-B458-0E0B8D231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74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15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98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60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73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97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316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62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98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449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424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609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961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560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30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82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526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9915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557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934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296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161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456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411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3790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8129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93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5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6220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719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8461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9024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211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463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525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6722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510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585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53788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4146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3337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8536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4519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93707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08174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6220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7149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15364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38109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45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1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51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62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91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9" r:id="rId3"/>
    <p:sldLayoutId id="2147483676" r:id="rId4"/>
    <p:sldLayoutId id="2147483680" r:id="rId5"/>
    <p:sldLayoutId id="21474836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2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92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27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43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60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07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5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04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915FF01-2946-4229-81F1-8E19A4948677}"/>
              </a:ext>
            </a:extLst>
          </p:cNvPr>
          <p:cNvSpPr txBox="1">
            <a:spLocks/>
          </p:cNvSpPr>
          <p:nvPr/>
        </p:nvSpPr>
        <p:spPr>
          <a:xfrm>
            <a:off x="517867" y="2083738"/>
            <a:ext cx="5154964" cy="12276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/>
              <a:t>Lead To Succeed!</a:t>
            </a:r>
          </a:p>
        </p:txBody>
      </p:sp>
    </p:spTree>
    <p:extLst>
      <p:ext uri="{BB962C8B-B14F-4D97-AF65-F5344CB8AC3E}">
        <p14:creationId xmlns:p14="http://schemas.microsoft.com/office/powerpoint/2010/main" val="131347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1042537" y="378179"/>
            <a:ext cx="8259192" cy="1018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What will this series cover? 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A368FF-D1B9-4A49-916D-C032C0DDB800}"/>
              </a:ext>
            </a:extLst>
          </p:cNvPr>
          <p:cNvSpPr txBox="1"/>
          <p:nvPr/>
        </p:nvSpPr>
        <p:spPr>
          <a:xfrm>
            <a:off x="1211802" y="1882065"/>
            <a:ext cx="1035580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Leading your IBOs and your business</a:t>
            </a:r>
          </a:p>
          <a:p>
            <a:pPr marL="514350" lvl="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Taking new IBOs from enrollment to 50K performer</a:t>
            </a:r>
          </a:p>
          <a:p>
            <a:pPr marL="514350" lvl="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Growth</a:t>
            </a:r>
          </a:p>
          <a:p>
            <a:pPr marL="514350" lvl="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Why you don't need experience to succeed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0888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1" y="943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What is possible? 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1" y="2813190"/>
            <a:ext cx="12192001" cy="2586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Z" sz="40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3,000 IBOs &amp; 10 million sales and 50 x 20K achievers in ONE YEAR! </a:t>
            </a:r>
            <a:endParaRPr lang="en-NZ" sz="3600" dirty="0"/>
          </a:p>
          <a:p>
            <a:pPr>
              <a:lnSpc>
                <a:spcPct val="150000"/>
              </a:lnSpc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40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C2DADE-9B6D-4FA5-9C27-64803A92C42C}"/>
              </a:ext>
            </a:extLst>
          </p:cNvPr>
          <p:cNvSpPr txBox="1"/>
          <p:nvPr/>
        </p:nvSpPr>
        <p:spPr>
          <a:xfrm>
            <a:off x="757742" y="1184629"/>
            <a:ext cx="1113642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NZ" sz="24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 </a:t>
            </a: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Centre your business on products, and you’re vulnerable to any new product that comes along. </a:t>
            </a:r>
          </a:p>
          <a:p>
            <a:pPr lvl="0"/>
            <a:endParaRPr lang="en-NZ" sz="2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lvl="0"/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 Centre your business on money and there’ll always be new income opportunities to entice your IBOs away. </a:t>
            </a:r>
          </a:p>
          <a:p>
            <a:pPr lvl="0"/>
            <a:endParaRPr lang="en-NZ" sz="28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lvl="0"/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 Centre your business on people and they will feel stronger, stay longer and perform better. </a:t>
            </a:r>
          </a:p>
          <a:p>
            <a:pPr>
              <a:lnSpc>
                <a:spcPct val="150000"/>
              </a:lnSpc>
              <a:buSzPct val="70000"/>
            </a:pPr>
            <a:endParaRPr lang="en-US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628650" lvl="1" indent="-171450">
              <a:lnSpc>
                <a:spcPct val="150000"/>
              </a:lnSpc>
              <a:buSzPct val="70000"/>
              <a:buFont typeface="Courier New" panose="02070309020205020404" pitchFamily="49" charset="0"/>
              <a:buChar char="o"/>
            </a:pPr>
            <a:endParaRPr lang="en-US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 marL="628650" lvl="1" indent="-171450">
              <a:lnSpc>
                <a:spcPct val="150000"/>
              </a:lnSpc>
              <a:buSzPct val="70000"/>
              <a:buFont typeface="Courier New" panose="02070309020205020404" pitchFamily="49" charset="0"/>
              <a:buChar char="o"/>
            </a:pPr>
            <a:endParaRPr lang="en-US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endParaRPr lang="en-NZ" sz="1600" dirty="0"/>
          </a:p>
        </p:txBody>
      </p:sp>
    </p:spTree>
    <p:extLst>
      <p:ext uri="{BB962C8B-B14F-4D97-AF65-F5344CB8AC3E}">
        <p14:creationId xmlns:p14="http://schemas.microsoft.com/office/powerpoint/2010/main" val="415950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54F4F5-BBA0-41F7-99C2-94936BD1B141}"/>
              </a:ext>
            </a:extLst>
          </p:cNvPr>
          <p:cNvSpPr txBox="1"/>
          <p:nvPr/>
        </p:nvSpPr>
        <p:spPr>
          <a:xfrm>
            <a:off x="262557" y="304327"/>
            <a:ext cx="11666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rgbClr val="92D050"/>
                </a:solidFill>
                <a:latin typeface="Helvetica Neue" panose="02000503000000020004" pitchFamily="2" charset="0"/>
              </a:rPr>
              <a:t>Build your business as a community that:</a:t>
            </a:r>
            <a:endParaRPr lang="en-N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6D170-6E0A-4D37-9E73-7B16DBD88EF3}"/>
              </a:ext>
            </a:extLst>
          </p:cNvPr>
          <p:cNvSpPr txBox="1"/>
          <p:nvPr/>
        </p:nvSpPr>
        <p:spPr>
          <a:xfrm>
            <a:off x="1233994" y="1996616"/>
            <a:ext cx="8007657" cy="340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 Will attract good people</a:t>
            </a:r>
          </a:p>
          <a:p>
            <a:pPr>
              <a:lnSpc>
                <a:spcPct val="20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 Provides an environment to flourish</a:t>
            </a:r>
          </a:p>
          <a:p>
            <a:pPr>
              <a:lnSpc>
                <a:spcPct val="20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 Gives them a leader they deserve</a:t>
            </a:r>
          </a:p>
          <a:p>
            <a:pPr>
              <a:lnSpc>
                <a:spcPct val="200000"/>
              </a:lnSpc>
            </a:pPr>
            <a:r>
              <a:rPr lang="en-NZ" sz="28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 They won't want to leave</a:t>
            </a:r>
          </a:p>
        </p:txBody>
      </p:sp>
    </p:spTree>
    <p:extLst>
      <p:ext uri="{BB962C8B-B14F-4D97-AF65-F5344CB8AC3E}">
        <p14:creationId xmlns:p14="http://schemas.microsoft.com/office/powerpoint/2010/main" val="3977776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440921-8107-40B0-B7C7-DECAAEC1B2B1}"/>
              </a:ext>
            </a:extLst>
          </p:cNvPr>
          <p:cNvSpPr txBox="1"/>
          <p:nvPr/>
        </p:nvSpPr>
        <p:spPr>
          <a:xfrm>
            <a:off x="952869" y="304327"/>
            <a:ext cx="932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b="1" dirty="0">
                <a:solidFill>
                  <a:srgbClr val="92D050"/>
                </a:solidFill>
                <a:latin typeface="Helvetica Neue" panose="02000503000000020004" pitchFamily="2" charset="0"/>
              </a:rPr>
              <a:t>The potential is mind-boggling!</a:t>
            </a:r>
            <a:endParaRPr lang="en-N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697C54-D47C-469D-9245-9B775579C1D2}"/>
              </a:ext>
            </a:extLst>
          </p:cNvPr>
          <p:cNvSpPr txBox="1"/>
          <p:nvPr/>
        </p:nvSpPr>
        <p:spPr>
          <a:xfrm>
            <a:off x="1225118" y="1926650"/>
            <a:ext cx="93202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If network marketing were a country its population would be the 13th largest in the world! </a:t>
            </a:r>
          </a:p>
          <a:p>
            <a:endParaRPr lang="en-NZ" sz="3600" b="1" i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r>
              <a:rPr lang="en-NZ" sz="36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WFDSA: 97 million independent contractors currently work a network marketing business!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56112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D9290-2D07-4D6F-82D3-B04097EFA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586" y="344911"/>
            <a:ext cx="9831663" cy="1325563"/>
          </a:xfrm>
        </p:spPr>
        <p:txBody>
          <a:bodyPr>
            <a:normAutofit/>
          </a:bodyPr>
          <a:lstStyle/>
          <a:p>
            <a:r>
              <a:rPr lang="en-US" dirty="0"/>
              <a:t>Growth is the ONLY measure of your leadership!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59D23-0ADA-47D7-9E07-B5666545DBB8}"/>
              </a:ext>
            </a:extLst>
          </p:cNvPr>
          <p:cNvSpPr/>
          <p:nvPr/>
        </p:nvSpPr>
        <p:spPr>
          <a:xfrm>
            <a:off x="1" y="1797729"/>
            <a:ext cx="12191999" cy="50602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40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789701D0-49A0-4482-901A-910717325D4B}"/>
              </a:ext>
            </a:extLst>
          </p:cNvPr>
          <p:cNvSpPr txBox="1">
            <a:spLocks/>
          </p:cNvSpPr>
          <p:nvPr/>
        </p:nvSpPr>
        <p:spPr>
          <a:xfrm>
            <a:off x="1808086" y="2532364"/>
            <a:ext cx="6918665" cy="34389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NZ" sz="3200" dirty="0">
              <a:solidFill>
                <a:srgbClr val="007AB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C810AB-461B-41AD-8118-6641CE3B00F0}"/>
              </a:ext>
            </a:extLst>
          </p:cNvPr>
          <p:cNvSpPr txBox="1"/>
          <p:nvPr/>
        </p:nvSpPr>
        <p:spPr>
          <a:xfrm>
            <a:off x="851267" y="1999275"/>
            <a:ext cx="936301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Register for YES and let everyone know it!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Contact everyone – who’s coming with me?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Choose your rank advancement reward for YES and share it!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We will recognize you ON STAGE!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We will invite you to an exclusive VIP event Friday night June 21st!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2500" b="1" dirty="0">
                <a:solidFill>
                  <a:srgbClr val="0070C0"/>
                </a:solidFill>
                <a:latin typeface="Helvetica Neue" panose="02000503000000020004" pitchFamily="2" charset="0"/>
              </a:rPr>
              <a:t>Find your future 50K leaders!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04882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936005" y="267447"/>
            <a:ext cx="8259192" cy="1018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5400" dirty="0"/>
              <a:t>Actions this week: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7B12E7-9482-48DE-B83E-F14575ED148E}"/>
              </a:ext>
            </a:extLst>
          </p:cNvPr>
          <p:cNvSpPr txBox="1"/>
          <p:nvPr/>
        </p:nvSpPr>
        <p:spPr>
          <a:xfrm>
            <a:off x="1100187" y="1175141"/>
            <a:ext cx="1190351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rgbClr val="0070C0"/>
                </a:solidFill>
                <a:latin typeface="Helvetica Neue" panose="02000503000000020004" pitchFamily="2" charset="0"/>
              </a:rPr>
              <a:t>Lead by example: </a:t>
            </a:r>
            <a:r>
              <a:rPr lang="en-NZ" sz="2000" b="1" i="1" dirty="0">
                <a:solidFill>
                  <a:srgbClr val="0070C0"/>
                </a:solidFill>
                <a:latin typeface="Helvetica Neue" panose="02000503000000020004" pitchFamily="2" charset="0"/>
              </a:rPr>
              <a:t>If you can’t enrol new people how can I?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rgbClr val="0070C0"/>
                </a:solidFill>
                <a:latin typeface="Helvetica Neue" panose="02000503000000020004" pitchFamily="2" charset="0"/>
              </a:rPr>
              <a:t>Put yourself in your IBO’s shoes: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dirty="0">
                <a:solidFill>
                  <a:schemeClr val="bg1"/>
                </a:solidFill>
                <a:latin typeface="Helvetica Neue" panose="02000503000000020004" pitchFamily="2" charset="0"/>
              </a:rPr>
              <a:t>How would you rate you as a leader? If it wasn’t for...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rgbClr val="0070C0"/>
                </a:solidFill>
                <a:latin typeface="Helvetica Neue" panose="02000503000000020004" pitchFamily="2" charset="0"/>
              </a:rPr>
              <a:t>Adopt these Ce-RULES!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dirty="0">
                <a:solidFill>
                  <a:schemeClr val="bg1"/>
                </a:solidFill>
                <a:latin typeface="Helvetica Neue" panose="02000503000000020004" pitchFamily="2" charset="0"/>
              </a:rPr>
              <a:t>Manage your Cerule and public profile!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dirty="0">
                <a:solidFill>
                  <a:schemeClr val="bg1"/>
                </a:solidFill>
                <a:latin typeface="Helvetica Neue" panose="02000503000000020004" pitchFamily="2" charset="0"/>
              </a:rPr>
              <a:t>Make any post your IBOs can see about Cerule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Start talking ‘we’ not ‘I’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dirty="0">
                <a:solidFill>
                  <a:schemeClr val="bg1"/>
                </a:solidFill>
                <a:latin typeface="Helvetica Neue" panose="02000503000000020004" pitchFamily="2" charset="0"/>
              </a:rPr>
              <a:t>Give don't seek recognition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Start of every month – think WI-FI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dirty="0">
                <a:solidFill>
                  <a:schemeClr val="bg1"/>
                </a:solidFill>
                <a:latin typeface="Helvetica Neue" panose="02000503000000020004" pitchFamily="2" charset="0"/>
              </a:rPr>
              <a:t>We provide you drive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dirty="0">
                <a:solidFill>
                  <a:schemeClr val="bg1"/>
                </a:solidFill>
                <a:latin typeface="Helvetica Neue" panose="02000503000000020004" pitchFamily="2" charset="0"/>
              </a:rPr>
              <a:t>Get excited </a:t>
            </a:r>
          </a:p>
          <a:p>
            <a:pPr marL="457200" lvl="0" indent="-457200">
              <a:lnSpc>
                <a:spcPct val="150000"/>
              </a:lnSpc>
              <a:buSzPct val="50000"/>
              <a:buFont typeface="Courier New" panose="02070309020205020404" pitchFamily="49" charset="0"/>
              <a:buChar char="o"/>
            </a:pPr>
            <a:r>
              <a:rPr lang="en-NZ" sz="16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If you’re not excited how do you expect them to be?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rgbClr val="0070C0"/>
                </a:solidFill>
                <a:latin typeface="Helvetica Neue" panose="02000503000000020004" pitchFamily="2" charset="0"/>
              </a:rPr>
              <a:t>Make it so obvious everyone can see you’ve changed!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92578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60215B8-3CB7-4837-B557-604406077F6A}"/>
              </a:ext>
            </a:extLst>
          </p:cNvPr>
          <p:cNvSpPr/>
          <p:nvPr/>
        </p:nvSpPr>
        <p:spPr>
          <a:xfrm rot="5400000">
            <a:off x="3603219" y="-3603224"/>
            <a:ext cx="3429001" cy="1063545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09030-95BA-2341-959B-6136F831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06" y="713615"/>
            <a:ext cx="7190913" cy="1325563"/>
          </a:xfrm>
        </p:spPr>
        <p:txBody>
          <a:bodyPr>
            <a:normAutofit fontScale="90000"/>
          </a:bodyPr>
          <a:lstStyle/>
          <a:p>
            <a:r>
              <a:rPr lang="en-US" sz="5300" dirty="0">
                <a:solidFill>
                  <a:srgbClr val="0070C0"/>
                </a:solidFill>
                <a:ea typeface="+mn-ea"/>
                <a:cs typeface="+mn-cs"/>
              </a:rPr>
              <a:t>Next week:</a:t>
            </a:r>
            <a:br>
              <a:rPr lang="en-NZ" dirty="0"/>
            </a:br>
            <a:endParaRPr lang="en-NZ" sz="4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429027-06CB-E34E-8E79-18747D5FA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9507" y="4275844"/>
            <a:ext cx="10159013" cy="7698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/>
              <a:t>The pillars of Cerule leadership!</a:t>
            </a:r>
          </a:p>
          <a:p>
            <a:pPr marL="0" indent="0">
              <a:buNone/>
            </a:pPr>
            <a:endParaRPr lang="en-NZ" sz="3600" dirty="0"/>
          </a:p>
        </p:txBody>
      </p:sp>
      <p:pic>
        <p:nvPicPr>
          <p:cNvPr id="7" name="Graphic 6" descr="Court">
            <a:extLst>
              <a:ext uri="{FF2B5EF4-FFF2-40B4-BE49-F238E27FC236}">
                <a16:creationId xmlns:a16="http://schemas.microsoft.com/office/drawing/2014/main" id="{77D880CD-6657-448E-A1FD-2D96789B4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2476130"/>
            <a:ext cx="1410070" cy="141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80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56412"/>
      </p:ext>
    </p:extLst>
  </p:cSld>
  <p:clrMapOvr>
    <a:masterClrMapping/>
  </p:clrMapOvr>
</p:sld>
</file>

<file path=ppt/theme/theme1.xml><?xml version="1.0" encoding="utf-8"?>
<a:theme xmlns:a="http://schemas.openxmlformats.org/drawingml/2006/main" name="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rule YES -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</TotalTime>
  <Words>355</Words>
  <Application>Microsoft Office PowerPoint</Application>
  <PresentationFormat>Widescreen</PresentationFormat>
  <Paragraphs>49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10</vt:i4>
      </vt:variant>
    </vt:vector>
  </HeadingPairs>
  <TitlesOfParts>
    <vt:vector size="25" baseType="lpstr">
      <vt:lpstr>Arial</vt:lpstr>
      <vt:lpstr>Calibri</vt:lpstr>
      <vt:lpstr>Courier New</vt:lpstr>
      <vt:lpstr>Helvetica Neue</vt:lpstr>
      <vt:lpstr>Cerule YES - LOGO</vt:lpstr>
      <vt:lpstr>Cerule YES - Title Slide</vt:lpstr>
      <vt:lpstr>1_Cerule YES</vt:lpstr>
      <vt:lpstr>2_Cerule YES</vt:lpstr>
      <vt:lpstr>3_Cerule YES</vt:lpstr>
      <vt:lpstr>4_Cerule YES</vt:lpstr>
      <vt:lpstr>5_Cerule YES</vt:lpstr>
      <vt:lpstr>7_Cerule YES</vt:lpstr>
      <vt:lpstr>6_Cerule YES</vt:lpstr>
      <vt:lpstr>8_Cerule YES</vt:lpstr>
      <vt:lpstr>1_Cerule YES - LOGO</vt:lpstr>
      <vt:lpstr>PowerPoint Presentation</vt:lpstr>
      <vt:lpstr>PowerPoint Presentation</vt:lpstr>
      <vt:lpstr>What is possible? </vt:lpstr>
      <vt:lpstr>PowerPoint Presentation</vt:lpstr>
      <vt:lpstr>PowerPoint Presentation</vt:lpstr>
      <vt:lpstr>PowerPoint Presentation</vt:lpstr>
      <vt:lpstr>Growth is the ONLY measure of your leadership!</vt:lpstr>
      <vt:lpstr>PowerPoint Presentation</vt:lpstr>
      <vt:lpstr>Next week: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Roehrig</dc:creator>
  <cp:lastModifiedBy>New Zealand</cp:lastModifiedBy>
  <cp:revision>163</cp:revision>
  <dcterms:created xsi:type="dcterms:W3CDTF">2018-10-02T23:48:35Z</dcterms:created>
  <dcterms:modified xsi:type="dcterms:W3CDTF">2019-04-10T02:25:27Z</dcterms:modified>
</cp:coreProperties>
</file>